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EEE0"/>
    <a:srgbClr val="FFE5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4124-2D74-42D0-A312-A613E8041C72}" type="datetimeFigureOut">
              <a:rPr lang="es-ES" smtClean="0"/>
              <a:t>18/12/2022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B4CD0-431F-41EE-975E-940721D5D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1058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4124-2D74-42D0-A312-A613E8041C72}" type="datetimeFigureOut">
              <a:rPr lang="es-ES" smtClean="0"/>
              <a:t>18/12/2022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B4CD0-431F-41EE-975E-940721D5D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2423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4124-2D74-42D0-A312-A613E8041C72}" type="datetimeFigureOut">
              <a:rPr lang="es-ES" smtClean="0"/>
              <a:t>18/12/2022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B4CD0-431F-41EE-975E-940721D5D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2904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4124-2D74-42D0-A312-A613E8041C72}" type="datetimeFigureOut">
              <a:rPr lang="es-ES" smtClean="0"/>
              <a:t>18/12/2022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B4CD0-431F-41EE-975E-940721D5D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507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4124-2D74-42D0-A312-A613E8041C72}" type="datetimeFigureOut">
              <a:rPr lang="es-ES" smtClean="0"/>
              <a:t>18/12/2022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B4CD0-431F-41EE-975E-940721D5D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9622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4124-2D74-42D0-A312-A613E8041C72}" type="datetimeFigureOut">
              <a:rPr lang="es-ES" smtClean="0"/>
              <a:t>18/12/2022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B4CD0-431F-41EE-975E-940721D5D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305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4124-2D74-42D0-A312-A613E8041C72}" type="datetimeFigureOut">
              <a:rPr lang="es-ES" smtClean="0"/>
              <a:t>18/12/2022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B4CD0-431F-41EE-975E-940721D5D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2044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4124-2D74-42D0-A312-A613E8041C72}" type="datetimeFigureOut">
              <a:rPr lang="es-ES" smtClean="0"/>
              <a:t>18/12/2022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B4CD0-431F-41EE-975E-940721D5D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2126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4124-2D74-42D0-A312-A613E8041C72}" type="datetimeFigureOut">
              <a:rPr lang="es-ES" smtClean="0"/>
              <a:t>18/12/2022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B4CD0-431F-41EE-975E-940721D5D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9824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4124-2D74-42D0-A312-A613E8041C72}" type="datetimeFigureOut">
              <a:rPr lang="es-ES" smtClean="0"/>
              <a:t>18/12/2022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B4CD0-431F-41EE-975E-940721D5D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40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B4124-2D74-42D0-A312-A613E8041C72}" type="datetimeFigureOut">
              <a:rPr lang="es-ES" smtClean="0"/>
              <a:t>18/12/2022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B4CD0-431F-41EE-975E-940721D5D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5912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B4124-2D74-42D0-A312-A613E8041C72}" type="datetimeFigureOut">
              <a:rPr lang="es-ES" smtClean="0"/>
              <a:t>18/12/2022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B4CD0-431F-41EE-975E-940721D5D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1580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3391" t="4849" r="14907" b="2991"/>
          <a:stretch/>
        </p:blipFill>
        <p:spPr>
          <a:xfrm>
            <a:off x="3724528" y="5650974"/>
            <a:ext cx="743823" cy="831331"/>
          </a:xfrm>
          <a:prstGeom prst="rect">
            <a:avLst/>
          </a:prstGeom>
        </p:spPr>
      </p:pic>
      <p:sp>
        <p:nvSpPr>
          <p:cNvPr id="6" name="Arco 5"/>
          <p:cNvSpPr/>
          <p:nvPr/>
        </p:nvSpPr>
        <p:spPr>
          <a:xfrm rot="19719268">
            <a:off x="3250899" y="2601533"/>
            <a:ext cx="6007055" cy="2275354"/>
          </a:xfrm>
          <a:prstGeom prst="arc">
            <a:avLst>
              <a:gd name="adj1" fmla="val 10877158"/>
              <a:gd name="adj2" fmla="val 21337489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C00000"/>
              </a:solidFill>
            </a:endParaRPr>
          </a:p>
        </p:txBody>
      </p:sp>
      <p:sp>
        <p:nvSpPr>
          <p:cNvPr id="8" name="Arco 7"/>
          <p:cNvSpPr/>
          <p:nvPr/>
        </p:nvSpPr>
        <p:spPr>
          <a:xfrm rot="19719268">
            <a:off x="3957091" y="3063026"/>
            <a:ext cx="6007055" cy="2275354"/>
          </a:xfrm>
          <a:prstGeom prst="arc">
            <a:avLst>
              <a:gd name="adj1" fmla="val 10877158"/>
              <a:gd name="adj2" fmla="val 20840496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C00000"/>
              </a:solidFill>
            </a:endParaRPr>
          </a:p>
        </p:txBody>
      </p:sp>
      <p:cxnSp>
        <p:nvCxnSpPr>
          <p:cNvPr id="10" name="Conector recto 9"/>
          <p:cNvCxnSpPr/>
          <p:nvPr/>
        </p:nvCxnSpPr>
        <p:spPr>
          <a:xfrm>
            <a:off x="8098665" y="1906339"/>
            <a:ext cx="566671" cy="43788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7392473" y="1996225"/>
            <a:ext cx="553792" cy="49060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>
            <a:off x="6857322" y="2211792"/>
            <a:ext cx="535151" cy="47923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>
            <a:off x="6196534" y="2472101"/>
            <a:ext cx="584986" cy="48939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3614576" y="4911583"/>
            <a:ext cx="737797" cy="36875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>
            <a:off x="4022399" y="4193355"/>
            <a:ext cx="742591" cy="41685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>
            <a:off x="4500412" y="3627067"/>
            <a:ext cx="689124" cy="45847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/>
          <p:cNvCxnSpPr/>
          <p:nvPr/>
        </p:nvCxnSpPr>
        <p:spPr>
          <a:xfrm>
            <a:off x="5025640" y="3190092"/>
            <a:ext cx="639950" cy="49523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5630721" y="2780842"/>
            <a:ext cx="593025" cy="55062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curvado 40"/>
          <p:cNvCxnSpPr/>
          <p:nvPr/>
        </p:nvCxnSpPr>
        <p:spPr>
          <a:xfrm>
            <a:off x="3212944" y="1806530"/>
            <a:ext cx="755466" cy="695458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curvado 42"/>
          <p:cNvCxnSpPr/>
          <p:nvPr/>
        </p:nvCxnSpPr>
        <p:spPr>
          <a:xfrm>
            <a:off x="3968573" y="2501988"/>
            <a:ext cx="884247" cy="786268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curvado 43"/>
          <p:cNvCxnSpPr/>
          <p:nvPr/>
        </p:nvCxnSpPr>
        <p:spPr>
          <a:xfrm>
            <a:off x="5583768" y="3776329"/>
            <a:ext cx="755466" cy="695458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curvado 44"/>
          <p:cNvCxnSpPr/>
          <p:nvPr/>
        </p:nvCxnSpPr>
        <p:spPr>
          <a:xfrm>
            <a:off x="6309074" y="4471787"/>
            <a:ext cx="755466" cy="695458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curvado 47"/>
          <p:cNvCxnSpPr/>
          <p:nvPr/>
        </p:nvCxnSpPr>
        <p:spPr>
          <a:xfrm>
            <a:off x="4559504" y="1067023"/>
            <a:ext cx="755466" cy="695458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curvado 51"/>
          <p:cNvCxnSpPr/>
          <p:nvPr/>
        </p:nvCxnSpPr>
        <p:spPr>
          <a:xfrm>
            <a:off x="5317912" y="1765008"/>
            <a:ext cx="802820" cy="694178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curvado 52"/>
          <p:cNvCxnSpPr/>
          <p:nvPr/>
        </p:nvCxnSpPr>
        <p:spPr>
          <a:xfrm>
            <a:off x="7516251" y="3713968"/>
            <a:ext cx="755466" cy="695458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uadroTexto 54"/>
          <p:cNvSpPr txBox="1"/>
          <p:nvPr/>
        </p:nvSpPr>
        <p:spPr>
          <a:xfrm>
            <a:off x="3729940" y="5187698"/>
            <a:ext cx="37514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solidFill>
                  <a:schemeClr val="accent6"/>
                </a:solidFill>
              </a:rPr>
              <a:t>Equipo </a:t>
            </a:r>
          </a:p>
          <a:p>
            <a:pPr algn="ctr"/>
            <a:r>
              <a:rPr lang="es-ES" sz="1600" b="1" dirty="0" smtClean="0">
                <a:solidFill>
                  <a:schemeClr val="accent6"/>
                </a:solidFill>
              </a:rPr>
              <a:t>multidisciplinar</a:t>
            </a:r>
            <a:endParaRPr lang="es-ES" sz="1600" b="1" dirty="0">
              <a:solidFill>
                <a:schemeClr val="accent6"/>
              </a:solidFill>
            </a:endParaRPr>
          </a:p>
        </p:txBody>
      </p:sp>
      <p:sp>
        <p:nvSpPr>
          <p:cNvPr id="57" name="CuadroTexto 56"/>
          <p:cNvSpPr txBox="1"/>
          <p:nvPr/>
        </p:nvSpPr>
        <p:spPr>
          <a:xfrm>
            <a:off x="4198513" y="1996225"/>
            <a:ext cx="140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1"/>
                </a:solidFill>
              </a:rPr>
              <a:t>dependencia</a:t>
            </a:r>
            <a:endParaRPr lang="es-ES" b="1" dirty="0">
              <a:solidFill>
                <a:schemeClr val="accent1"/>
              </a:solidFill>
            </a:endParaRPr>
          </a:p>
        </p:txBody>
      </p:sp>
      <p:sp>
        <p:nvSpPr>
          <p:cNvPr id="58" name="CuadroTexto 57"/>
          <p:cNvSpPr txBox="1"/>
          <p:nvPr/>
        </p:nvSpPr>
        <p:spPr>
          <a:xfrm>
            <a:off x="6438504" y="4032971"/>
            <a:ext cx="140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accent1"/>
                </a:solidFill>
              </a:rPr>
              <a:t>dependencia</a:t>
            </a:r>
            <a:endParaRPr lang="es-ES" b="1" dirty="0">
              <a:solidFill>
                <a:schemeClr val="accent1"/>
              </a:solidFill>
            </a:endParaRPr>
          </a:p>
        </p:txBody>
      </p:sp>
      <p:sp>
        <p:nvSpPr>
          <p:cNvPr id="59" name="CuadroTexto 58"/>
          <p:cNvSpPr txBox="1"/>
          <p:nvPr/>
        </p:nvSpPr>
        <p:spPr>
          <a:xfrm>
            <a:off x="7450958" y="3330241"/>
            <a:ext cx="40603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solidFill>
                  <a:schemeClr val="accent6"/>
                </a:solidFill>
              </a:rPr>
              <a:t>Cuidados de enfermería </a:t>
            </a:r>
          </a:p>
          <a:p>
            <a:pPr algn="ctr"/>
            <a:r>
              <a:rPr lang="es-ES" sz="1600" b="1" dirty="0" smtClean="0">
                <a:solidFill>
                  <a:schemeClr val="accent6"/>
                </a:solidFill>
              </a:rPr>
              <a:t>y médicos </a:t>
            </a:r>
            <a:endParaRPr lang="es-ES" sz="1600" b="1" dirty="0">
              <a:solidFill>
                <a:schemeClr val="accent6"/>
              </a:solidFill>
            </a:endParaRPr>
          </a:p>
        </p:txBody>
      </p:sp>
      <p:sp>
        <p:nvSpPr>
          <p:cNvPr id="61" name="CuadroTexto 60"/>
          <p:cNvSpPr txBox="1"/>
          <p:nvPr/>
        </p:nvSpPr>
        <p:spPr>
          <a:xfrm>
            <a:off x="9633574" y="4124919"/>
            <a:ext cx="1722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6"/>
                </a:solidFill>
              </a:rPr>
              <a:t>R</a:t>
            </a:r>
            <a:r>
              <a:rPr lang="es-ES" sz="1600" b="1" dirty="0" smtClean="0">
                <a:solidFill>
                  <a:schemeClr val="accent6"/>
                </a:solidFill>
              </a:rPr>
              <a:t>ehabilitación</a:t>
            </a:r>
            <a:endParaRPr lang="es-ES" sz="1600" b="1" dirty="0">
              <a:solidFill>
                <a:schemeClr val="accent6"/>
              </a:solidFill>
            </a:endParaRPr>
          </a:p>
        </p:txBody>
      </p:sp>
      <p:pic>
        <p:nvPicPr>
          <p:cNvPr id="62" name="Imagen 61"/>
          <p:cNvPicPr>
            <a:picLocks noChangeAspect="1"/>
          </p:cNvPicPr>
          <p:nvPr/>
        </p:nvPicPr>
        <p:blipFill rotWithShape="1">
          <a:blip r:embed="rId3"/>
          <a:srcRect l="16978" t="12151" r="12758" b="19543"/>
          <a:stretch/>
        </p:blipFill>
        <p:spPr>
          <a:xfrm>
            <a:off x="8758266" y="477584"/>
            <a:ext cx="1727615" cy="1931549"/>
          </a:xfrm>
          <a:prstGeom prst="rect">
            <a:avLst/>
          </a:prstGeom>
        </p:spPr>
      </p:pic>
      <p:sp>
        <p:nvSpPr>
          <p:cNvPr id="65" name="CuadroTexto 64"/>
          <p:cNvSpPr txBox="1"/>
          <p:nvPr/>
        </p:nvSpPr>
        <p:spPr>
          <a:xfrm>
            <a:off x="5927233" y="5919714"/>
            <a:ext cx="23212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accent6"/>
                </a:solidFill>
              </a:rPr>
              <a:t>T</a:t>
            </a:r>
            <a:r>
              <a:rPr lang="es-ES" sz="1600" b="1" dirty="0" smtClean="0">
                <a:solidFill>
                  <a:schemeClr val="accent6"/>
                </a:solidFill>
              </a:rPr>
              <a:t>emporal</a:t>
            </a:r>
            <a:endParaRPr lang="es-ES" sz="1600" b="1" dirty="0">
              <a:solidFill>
                <a:schemeClr val="accent6"/>
              </a:solidFill>
            </a:endParaRPr>
          </a:p>
        </p:txBody>
      </p:sp>
      <p:sp>
        <p:nvSpPr>
          <p:cNvPr id="66" name="CuadroTexto 65"/>
          <p:cNvSpPr txBox="1"/>
          <p:nvPr/>
        </p:nvSpPr>
        <p:spPr>
          <a:xfrm>
            <a:off x="573868" y="1976041"/>
            <a:ext cx="35079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chemeClr val="accent6"/>
                </a:solidFill>
              </a:rPr>
              <a:t>Servicios de internamiento, ambulatorio y domiciliario</a:t>
            </a:r>
            <a:endParaRPr lang="es-ES" sz="1600" b="1" dirty="0">
              <a:solidFill>
                <a:schemeClr val="accent6"/>
              </a:solidFill>
            </a:endParaRPr>
          </a:p>
        </p:txBody>
      </p:sp>
      <p:sp>
        <p:nvSpPr>
          <p:cNvPr id="68" name="CuadroTexto 67"/>
          <p:cNvSpPr txBox="1"/>
          <p:nvPr/>
        </p:nvSpPr>
        <p:spPr>
          <a:xfrm>
            <a:off x="4894280" y="1339840"/>
            <a:ext cx="375148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solidFill>
                  <a:schemeClr val="accent6"/>
                </a:solidFill>
              </a:rPr>
              <a:t>Atención integrada </a:t>
            </a:r>
          </a:p>
          <a:p>
            <a:pPr algn="ctr"/>
            <a:r>
              <a:rPr lang="es-ES" sz="1600" b="1" dirty="0" smtClean="0">
                <a:solidFill>
                  <a:schemeClr val="accent6"/>
                </a:solidFill>
              </a:rPr>
              <a:t>y compartida</a:t>
            </a:r>
          </a:p>
          <a:p>
            <a:pPr algn="ctr"/>
            <a:endParaRPr lang="es-E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0" name="Conector recto de flecha 69"/>
          <p:cNvCxnSpPr/>
          <p:nvPr/>
        </p:nvCxnSpPr>
        <p:spPr>
          <a:xfrm flipV="1">
            <a:off x="4945390" y="4145650"/>
            <a:ext cx="693203" cy="673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Conector recto de flecha 71"/>
          <p:cNvCxnSpPr/>
          <p:nvPr/>
        </p:nvCxnSpPr>
        <p:spPr>
          <a:xfrm flipH="1">
            <a:off x="7698746" y="2636401"/>
            <a:ext cx="1029362" cy="3146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CuadroTexto 75"/>
          <p:cNvSpPr txBox="1"/>
          <p:nvPr/>
        </p:nvSpPr>
        <p:spPr>
          <a:xfrm rot="18895223">
            <a:off x="4932442" y="4429425"/>
            <a:ext cx="1346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subida”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7" name="CuadroTexto 76"/>
          <p:cNvSpPr txBox="1"/>
          <p:nvPr/>
        </p:nvSpPr>
        <p:spPr>
          <a:xfrm rot="20634148">
            <a:off x="7852543" y="2778155"/>
            <a:ext cx="1346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bajada”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8" name="Conector curvado 77"/>
          <p:cNvCxnSpPr/>
          <p:nvPr/>
        </p:nvCxnSpPr>
        <p:spPr>
          <a:xfrm>
            <a:off x="6778023" y="3011588"/>
            <a:ext cx="755466" cy="695458"/>
          </a:xfrm>
          <a:prstGeom prst="curved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5" name="Imagen 8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27" t="4544" r="19447" b="4051"/>
          <a:stretch/>
        </p:blipFill>
        <p:spPr>
          <a:xfrm>
            <a:off x="1343796" y="5299936"/>
            <a:ext cx="503243" cy="533438"/>
          </a:xfrm>
          <a:prstGeom prst="rect">
            <a:avLst/>
          </a:prstGeom>
        </p:spPr>
      </p:pic>
      <p:sp>
        <p:nvSpPr>
          <p:cNvPr id="86" name="CuadroTexto 85"/>
          <p:cNvSpPr txBox="1"/>
          <p:nvPr/>
        </p:nvSpPr>
        <p:spPr>
          <a:xfrm>
            <a:off x="829759" y="5882673"/>
            <a:ext cx="1435887" cy="553998"/>
          </a:xfrm>
          <a:prstGeom prst="rect">
            <a:avLst/>
          </a:prstGeom>
          <a:solidFill>
            <a:srgbClr val="FFFF00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Frágil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1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Multimorbilidad</a:t>
            </a:r>
            <a:endParaRPr lang="es-E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8" name="Imagen 8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6" t="12533" r="4166" b="10911"/>
          <a:stretch/>
        </p:blipFill>
        <p:spPr>
          <a:xfrm>
            <a:off x="2331559" y="5299936"/>
            <a:ext cx="1414410" cy="1178675"/>
          </a:xfrm>
          <a:prstGeom prst="rect">
            <a:avLst/>
          </a:prstGeom>
        </p:spPr>
      </p:pic>
      <p:sp>
        <p:nvSpPr>
          <p:cNvPr id="89" name="CuadroTexto 88"/>
          <p:cNvSpPr txBox="1"/>
          <p:nvPr/>
        </p:nvSpPr>
        <p:spPr>
          <a:xfrm>
            <a:off x="782412" y="317763"/>
            <a:ext cx="6042477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El “puente” es </a:t>
            </a:r>
            <a:r>
              <a:rPr lang="es-ES" sz="32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Atención Intermedia</a:t>
            </a:r>
            <a:endParaRPr lang="es-ES" sz="32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91" name="CuadroTexto 90"/>
          <p:cNvSpPr txBox="1"/>
          <p:nvPr/>
        </p:nvSpPr>
        <p:spPr>
          <a:xfrm>
            <a:off x="7270137" y="4833214"/>
            <a:ext cx="4616787" cy="16773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Recursos de internamiento</a:t>
            </a:r>
          </a:p>
          <a:p>
            <a:pPr lvl="1"/>
            <a:r>
              <a:rPr lang="es-E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Unidad de de subagudos, Unidad de recuperación funcional , Unidad de cuidados continuados, Unidad de cuidados paliativos y  Unidad de psicogeriatría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Recursos ambulatorios</a:t>
            </a:r>
          </a:p>
          <a:p>
            <a:pPr lvl="1"/>
            <a:r>
              <a:rPr lang="es-E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Unidad de evaluación y diagnóstico y  Hospitales de día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Recursos domiciliarios</a:t>
            </a:r>
          </a:p>
          <a:p>
            <a:pPr lvl="1"/>
            <a:r>
              <a:rPr lang="es-ES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 de atención domiciliaria y Hospitalización a domicilio </a:t>
            </a:r>
            <a:endParaRPr lang="es-ES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2" name="CuadroTexto 91"/>
          <p:cNvSpPr txBox="1"/>
          <p:nvPr/>
        </p:nvSpPr>
        <p:spPr>
          <a:xfrm>
            <a:off x="756163" y="2892669"/>
            <a:ext cx="43112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solidFill>
                  <a:schemeClr val="accent6"/>
                </a:solidFill>
              </a:rPr>
              <a:t>Servicios de geriatría </a:t>
            </a:r>
          </a:p>
          <a:p>
            <a:pPr algn="ctr"/>
            <a:r>
              <a:rPr lang="es-ES" sz="1600" b="1" dirty="0" smtClean="0">
                <a:solidFill>
                  <a:schemeClr val="accent6"/>
                </a:solidFill>
              </a:rPr>
              <a:t>y cuidados paliativos</a:t>
            </a:r>
            <a:endParaRPr lang="es-ES" sz="1600" b="1" dirty="0">
              <a:solidFill>
                <a:schemeClr val="accent6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465865" y="6600073"/>
            <a:ext cx="641085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Bibliografía: </a:t>
            </a:r>
            <a:r>
              <a:rPr lang="es-ES" sz="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s-ES" sz="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aximising</a:t>
            </a:r>
            <a:r>
              <a:rPr lang="es-ES" sz="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s-ES" sz="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ecovery,Promoting</a:t>
            </a:r>
            <a:r>
              <a:rPr lang="es-ES" sz="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Independence: </a:t>
            </a:r>
            <a:r>
              <a:rPr lang="es-ES" sz="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</a:t>
            </a:r>
            <a:r>
              <a:rPr lang="es-ES" sz="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Intermediate</a:t>
            </a:r>
            <a:r>
              <a:rPr lang="es-ES" sz="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</a:t>
            </a:r>
            <a:r>
              <a:rPr lang="es-ES" sz="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Framework </a:t>
            </a:r>
            <a:r>
              <a:rPr lang="es-ES" sz="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es-ES" sz="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Scotland.The</a:t>
            </a:r>
            <a:r>
              <a:rPr lang="es-ES" sz="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Scottish </a:t>
            </a:r>
            <a:r>
              <a:rPr lang="es-ES" sz="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Government</a:t>
            </a:r>
            <a:r>
              <a:rPr lang="es-ES" sz="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( 2012)</a:t>
            </a:r>
            <a:endParaRPr lang="es-ES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6" name="Imagen 4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27" t="4544" r="19447" b="4051"/>
          <a:stretch/>
        </p:blipFill>
        <p:spPr>
          <a:xfrm>
            <a:off x="10873439" y="1186507"/>
            <a:ext cx="503243" cy="533438"/>
          </a:xfrm>
          <a:prstGeom prst="rect">
            <a:avLst/>
          </a:prstGeom>
        </p:spPr>
      </p:pic>
      <p:sp>
        <p:nvSpPr>
          <p:cNvPr id="47" name="CuadroTexto 46"/>
          <p:cNvSpPr txBox="1"/>
          <p:nvPr/>
        </p:nvSpPr>
        <p:spPr>
          <a:xfrm>
            <a:off x="10451037" y="1762481"/>
            <a:ext cx="1435887" cy="553998"/>
          </a:xfrm>
          <a:prstGeom prst="rect">
            <a:avLst/>
          </a:prstGeom>
          <a:solidFill>
            <a:srgbClr val="FFFF00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Mayor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Frágil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1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Multimorbilidad</a:t>
            </a:r>
            <a:endParaRPr lang="es-E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9981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111</Words>
  <Application>Microsoft Office PowerPoint</Application>
  <PresentationFormat>Panorámica</PresentationFormat>
  <Paragraphs>29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Puente o bisagra</dc:title>
  <dc:creator>ELENA</dc:creator>
  <cp:lastModifiedBy>ELENA</cp:lastModifiedBy>
  <cp:revision>13</cp:revision>
  <dcterms:created xsi:type="dcterms:W3CDTF">2022-12-18T11:49:00Z</dcterms:created>
  <dcterms:modified xsi:type="dcterms:W3CDTF">2022-12-18T14:26:25Z</dcterms:modified>
</cp:coreProperties>
</file>